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46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dk2"/>
                </a:solidFill>
              </a:rPr>
              <a:t>‹#›</a:t>
            </a:fld>
            <a:endParaRPr lang="ru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ru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0%B0%D1%82%D0%B8%D0%BD%D1%81%D1%8C%D0%BA%D0%B0_%D0%BC%D0%BE%D0%B2%D0%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39525" y="6973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Презентація на тему</a:t>
            </a:r>
            <a:r>
              <a:rPr lang="ru" dirty="0" smtClean="0"/>
              <a:t>:</a:t>
            </a:r>
            <a:r>
              <a:rPr lang="en-US" dirty="0" smtClean="0"/>
              <a:t> </a:t>
            </a:r>
            <a:r>
              <a:rPr lang="ru" smtClean="0"/>
              <a:t>”Інфляція </a:t>
            </a:r>
            <a:r>
              <a:rPr lang="ru" dirty="0"/>
              <a:t>в Україні”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762113" y="4203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                                                                Лісовька Марія 11-А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375" y="1428000"/>
            <a:ext cx="5657700" cy="2825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Що таке інфляція?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53300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Інфля́ція</a:t>
            </a: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(від </a:t>
            </a:r>
            <a:r>
              <a:rPr lang="ru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лат.</a:t>
            </a: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inflatio</a:t>
            </a:r>
            <a:r>
              <a:rPr lang="ru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— «роздування») — надмірне, проти потреб товарообігу, збільшення кількості паперових грошей з наступним їх швидким знеціненням. Проявляється зростанням загального рівня цін та зниженням купівельної спроможності грошей.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74100" y="3198575"/>
            <a:ext cx="6748500" cy="7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0125" y="2603100"/>
            <a:ext cx="3941400" cy="2339400"/>
          </a:xfrm>
          <a:prstGeom prst="can">
            <a:avLst>
              <a:gd name="adj" fmla="val 25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75" y="78250"/>
            <a:ext cx="9048424" cy="381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>
                <a:latin typeface="Impact"/>
                <a:ea typeface="Impact"/>
                <a:cs typeface="Impact"/>
                <a:sym typeface="Impact"/>
              </a:rPr>
              <a:t>                            Причини інфляції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                                          </a:t>
            </a:r>
            <a:br>
              <a:rPr lang="ru"/>
            </a:br>
            <a:r>
              <a:rPr lang="ru"/>
              <a:t>                     </a:t>
            </a:r>
            <a:br>
              <a:rPr lang="ru"/>
            </a:br>
            <a:r>
              <a:rPr lang="ru"/>
              <a:t/>
            </a:r>
            <a:br>
              <a:rPr lang="ru"/>
            </a:br>
            <a:r>
              <a:rPr lang="ru"/>
              <a:t>                                                                                                                       </a:t>
            </a:r>
          </a:p>
        </p:txBody>
      </p:sp>
      <p:sp>
        <p:nvSpPr>
          <p:cNvPr id="103" name="Shape 103"/>
          <p:cNvSpPr/>
          <p:nvPr/>
        </p:nvSpPr>
        <p:spPr>
          <a:xfrm>
            <a:off x="2999400" y="1229874"/>
            <a:ext cx="3104837" cy="843911"/>
          </a:xfrm>
          <a:prstGeom prst="flowChartTerminator">
            <a:avLst/>
          </a:prstGeom>
          <a:solidFill>
            <a:schemeClr val="lt2"/>
          </a:solidFill>
          <a:ln w="9525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      </a:t>
            </a:r>
            <a:r>
              <a:rPr lang="ru" sz="2400">
                <a:solidFill>
                  <a:srgbClr val="20124D"/>
                </a:solidFill>
              </a:rPr>
              <a:t>  Зовнішні</a:t>
            </a:r>
          </a:p>
        </p:txBody>
      </p:sp>
      <p:sp>
        <p:nvSpPr>
          <p:cNvPr id="104" name="Shape 104"/>
          <p:cNvSpPr/>
          <p:nvPr/>
        </p:nvSpPr>
        <p:spPr>
          <a:xfrm rot="2345883">
            <a:off x="2185443" y="1841387"/>
            <a:ext cx="398161" cy="12205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0124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 rot="10800000">
            <a:off x="4280275" y="2177595"/>
            <a:ext cx="410100" cy="1230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20124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 rot="-2229287">
            <a:off x="6377381" y="1835471"/>
            <a:ext cx="410285" cy="12324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0124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80300" y="3051075"/>
            <a:ext cx="2519100" cy="13356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Ріст цін на світових  ринках</a:t>
            </a:r>
          </a:p>
        </p:txBody>
      </p:sp>
      <p:sp>
        <p:nvSpPr>
          <p:cNvPr id="108" name="Shape 108"/>
          <p:cNvSpPr/>
          <p:nvPr/>
        </p:nvSpPr>
        <p:spPr>
          <a:xfrm>
            <a:off x="3475875" y="3511725"/>
            <a:ext cx="2151900" cy="12303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/>
              <a:t>    </a:t>
            </a:r>
            <a:r>
              <a:rPr lang="ru" i="1">
                <a:solidFill>
                  <a:srgbClr val="4C1130"/>
                </a:solidFill>
              </a:rPr>
              <a:t>Скорочення    надходжень від      зовнішньої   торгівлі</a:t>
            </a:r>
          </a:p>
        </p:txBody>
      </p:sp>
      <p:sp>
        <p:nvSpPr>
          <p:cNvPr id="109" name="Shape 109"/>
          <p:cNvSpPr/>
          <p:nvPr/>
        </p:nvSpPr>
        <p:spPr>
          <a:xfrm>
            <a:off x="6373725" y="3156525"/>
            <a:ext cx="2378400" cy="13356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Від’ємне сальдо зовнішньоторговельного балансу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5725" y="162500"/>
            <a:ext cx="2640824" cy="2157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3995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        </a:t>
            </a:r>
            <a:r>
              <a:rPr lang="ru">
                <a:latin typeface="Impact"/>
                <a:ea typeface="Impact"/>
                <a:cs typeface="Impact"/>
                <a:sym typeface="Impact"/>
              </a:rPr>
              <a:t> Причини інфляції       </a:t>
            </a:r>
          </a:p>
        </p:txBody>
      </p:sp>
      <p:sp>
        <p:nvSpPr>
          <p:cNvPr id="116" name="Shape 116"/>
          <p:cNvSpPr/>
          <p:nvPr/>
        </p:nvSpPr>
        <p:spPr>
          <a:xfrm>
            <a:off x="2893950" y="1017800"/>
            <a:ext cx="2905800" cy="11379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   </a:t>
            </a:r>
            <a:r>
              <a:rPr lang="ru" sz="2400">
                <a:solidFill>
                  <a:srgbClr val="351C75"/>
                </a:solidFill>
              </a:rPr>
              <a:t>Внутрішні</a:t>
            </a:r>
          </a:p>
        </p:txBody>
      </p:sp>
      <p:sp>
        <p:nvSpPr>
          <p:cNvPr id="117" name="Shape 117"/>
          <p:cNvSpPr/>
          <p:nvPr/>
        </p:nvSpPr>
        <p:spPr>
          <a:xfrm rot="8599758">
            <a:off x="1554089" y="2056407"/>
            <a:ext cx="1363328" cy="3730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 rot="672662">
            <a:off x="3438683" y="2196654"/>
            <a:ext cx="374954" cy="111327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 rot="-1019084">
            <a:off x="5062329" y="2196670"/>
            <a:ext cx="374849" cy="11132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 rot="-2468308">
            <a:off x="6308579" y="1730399"/>
            <a:ext cx="374839" cy="123060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40625" y="2729875"/>
            <a:ext cx="1793700" cy="8085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Деформація економіки</a:t>
            </a:r>
          </a:p>
        </p:txBody>
      </p:sp>
      <p:sp>
        <p:nvSpPr>
          <p:cNvPr id="122" name="Shape 122"/>
          <p:cNvSpPr/>
          <p:nvPr/>
        </p:nvSpPr>
        <p:spPr>
          <a:xfrm>
            <a:off x="1782000" y="3368900"/>
            <a:ext cx="2366700" cy="13116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Монопольне положення великих виробників і їх диктат цін на ринках</a:t>
            </a:r>
          </a:p>
        </p:txBody>
      </p:sp>
      <p:sp>
        <p:nvSpPr>
          <p:cNvPr id="123" name="Shape 123"/>
          <p:cNvSpPr/>
          <p:nvPr/>
        </p:nvSpPr>
        <p:spPr>
          <a:xfrm>
            <a:off x="4557800" y="3468050"/>
            <a:ext cx="2190900" cy="11133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Непомірно високі податки або процентні ставки за кредит</a:t>
            </a:r>
          </a:p>
        </p:txBody>
      </p:sp>
      <p:sp>
        <p:nvSpPr>
          <p:cNvPr id="124" name="Shape 124"/>
          <p:cNvSpPr/>
          <p:nvPr/>
        </p:nvSpPr>
        <p:spPr>
          <a:xfrm>
            <a:off x="6793800" y="2799575"/>
            <a:ext cx="2038500" cy="11133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Вплив монополій на рівень оплати праці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         Інфляція в Україні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350" y="607800"/>
            <a:ext cx="9143999" cy="453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4" y="-664925"/>
            <a:ext cx="9038548" cy="5808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687" y="21082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           Інфляція в Україні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25" y="867525"/>
            <a:ext cx="8848725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9874"/>
            <a:ext cx="9144000" cy="384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           </a:t>
            </a:r>
            <a:r>
              <a:rPr lang="ru">
                <a:latin typeface="Impact"/>
                <a:ea typeface="Impact"/>
                <a:cs typeface="Impact"/>
                <a:sym typeface="Impact"/>
              </a:rPr>
              <a:t>Наслідки інфляції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3" name="Shape 153"/>
          <p:cNvCxnSpPr/>
          <p:nvPr/>
        </p:nvCxnSpPr>
        <p:spPr>
          <a:xfrm flipH="1">
            <a:off x="2038775" y="1077900"/>
            <a:ext cx="937200" cy="128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4" name="Shape 154"/>
          <p:cNvSpPr/>
          <p:nvPr/>
        </p:nvSpPr>
        <p:spPr>
          <a:xfrm>
            <a:off x="504075" y="2589350"/>
            <a:ext cx="1663500" cy="7263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Знецінення заощаджень</a:t>
            </a:r>
          </a:p>
        </p:txBody>
      </p:sp>
      <p:cxnSp>
        <p:nvCxnSpPr>
          <p:cNvPr id="155" name="Shape 155"/>
          <p:cNvCxnSpPr/>
          <p:nvPr/>
        </p:nvCxnSpPr>
        <p:spPr>
          <a:xfrm flipH="1">
            <a:off x="3467900" y="1113050"/>
            <a:ext cx="328200" cy="1476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6" name="Shape 156"/>
          <p:cNvSpPr/>
          <p:nvPr/>
        </p:nvSpPr>
        <p:spPr>
          <a:xfrm>
            <a:off x="2540275" y="2811950"/>
            <a:ext cx="1663500" cy="749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Зменшення споживання</a:t>
            </a:r>
          </a:p>
        </p:txBody>
      </p:sp>
      <p:cxnSp>
        <p:nvCxnSpPr>
          <p:cNvPr id="157" name="Shape 157"/>
          <p:cNvCxnSpPr/>
          <p:nvPr/>
        </p:nvCxnSpPr>
        <p:spPr>
          <a:xfrm>
            <a:off x="4862575" y="1083787"/>
            <a:ext cx="278700" cy="1534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8" name="Shape 158"/>
          <p:cNvSpPr/>
          <p:nvPr/>
        </p:nvSpPr>
        <p:spPr>
          <a:xfrm>
            <a:off x="4705375" y="2811950"/>
            <a:ext cx="1546500" cy="749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Поглиблення майнової нерівності</a:t>
            </a:r>
          </a:p>
        </p:txBody>
      </p:sp>
      <p:cxnSp>
        <p:nvCxnSpPr>
          <p:cNvPr id="159" name="Shape 159"/>
          <p:cNvCxnSpPr/>
          <p:nvPr/>
        </p:nvCxnSpPr>
        <p:spPr>
          <a:xfrm>
            <a:off x="5635600" y="1101350"/>
            <a:ext cx="1019400" cy="1400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0" name="Shape 160"/>
          <p:cNvSpPr/>
          <p:nvPr/>
        </p:nvSpPr>
        <p:spPr>
          <a:xfrm>
            <a:off x="6655000" y="2683050"/>
            <a:ext cx="1452600" cy="7497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Гальмування технічного прогресу</a:t>
            </a:r>
          </a:p>
        </p:txBody>
      </p:sp>
      <p:cxnSp>
        <p:nvCxnSpPr>
          <p:cNvPr id="161" name="Shape 161"/>
          <p:cNvCxnSpPr/>
          <p:nvPr/>
        </p:nvCxnSpPr>
        <p:spPr>
          <a:xfrm>
            <a:off x="6268275" y="949025"/>
            <a:ext cx="1159800" cy="527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2" name="Shape 162"/>
          <p:cNvSpPr/>
          <p:nvPr/>
        </p:nvSpPr>
        <p:spPr>
          <a:xfrm>
            <a:off x="7391100" y="1497500"/>
            <a:ext cx="1663500" cy="800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Втрата цінами їхньої регулюючої ролі</a:t>
            </a:r>
          </a:p>
        </p:txBody>
      </p:sp>
      <p:cxnSp>
        <p:nvCxnSpPr>
          <p:cNvPr id="163" name="Shape 163"/>
          <p:cNvCxnSpPr/>
          <p:nvPr/>
        </p:nvCxnSpPr>
        <p:spPr>
          <a:xfrm flipH="1">
            <a:off x="1605050" y="843575"/>
            <a:ext cx="1007700" cy="503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" name="Shape 164"/>
          <p:cNvSpPr/>
          <p:nvPr/>
        </p:nvSpPr>
        <p:spPr>
          <a:xfrm>
            <a:off x="94175" y="1492062"/>
            <a:ext cx="1944600" cy="8004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>
                <a:solidFill>
                  <a:srgbClr val="4C1130"/>
                </a:solidFill>
              </a:rPr>
              <a:t>Зникнення стимулів продуктивної діяльності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                            </a:t>
            </a:r>
            <a:r>
              <a:rPr lang="ru" b="1"/>
              <a:t>Дякую за увагу!!!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50" y="1017800"/>
            <a:ext cx="8974250" cy="39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Экран (16:9)</PresentationFormat>
  <Paragraphs>26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Impact</vt:lpstr>
      <vt:lpstr>Roboto</vt:lpstr>
      <vt:lpstr>geometric</vt:lpstr>
      <vt:lpstr>Презентація на тему: ”Інфляція в Україні”</vt:lpstr>
      <vt:lpstr>Що таке інфляція?</vt:lpstr>
      <vt:lpstr>                            Причини інфляції</vt:lpstr>
      <vt:lpstr>                         Причини інфляції       </vt:lpstr>
      <vt:lpstr>                         Інфляція в Україні</vt:lpstr>
      <vt:lpstr>Презентация PowerPoint</vt:lpstr>
      <vt:lpstr>                           Інфляція в Україні</vt:lpstr>
      <vt:lpstr>                           Наслідки інфляції</vt:lpstr>
      <vt:lpstr>                            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”Інфляція в Україні”</dc:title>
  <cp:lastModifiedBy>Maksim Kitskaylo</cp:lastModifiedBy>
  <cp:revision>1</cp:revision>
  <dcterms:modified xsi:type="dcterms:W3CDTF">2017-06-10T16:01:06Z</dcterms:modified>
</cp:coreProperties>
</file>